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7" r:id="rId4"/>
    <p:sldId id="268" r:id="rId5"/>
    <p:sldId id="26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87" r:id="rId20"/>
    <p:sldId id="288" r:id="rId21"/>
    <p:sldId id="289" r:id="rId22"/>
    <p:sldId id="284" r:id="rId23"/>
    <p:sldId id="285" r:id="rId24"/>
    <p:sldId id="286" r:id="rId25"/>
    <p:sldId id="282" r:id="rId26"/>
    <p:sldId id="283" r:id="rId27"/>
    <p:sldId id="266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0D6"/>
    <a:srgbClr val="01979E"/>
    <a:srgbClr val="A9C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BFDC9-4281-4F2D-B2B3-00112B85B751}" v="61" dt="2022-05-18T12:49:32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retaf70.sharepoint.com/sites/EEPVesoul2021-2022/Documents%20partages/Service%20Commercial/Tableau%20de%20bord%20suivi%20r&#233;seaux%20sociaux%20par%20semai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" panose="00000500000000000000" pitchFamily="50" charset="0"/>
                <a:ea typeface="+mn-ea"/>
                <a:cs typeface="+mn-cs"/>
              </a:defRPr>
            </a:pPr>
            <a:r>
              <a:rPr lang="en-US" sz="2000">
                <a:latin typeface="Aileron" panose="00000500000000000000" pitchFamily="50" charset="0"/>
              </a:rPr>
              <a:t>Répartition</a:t>
            </a:r>
            <a:r>
              <a:rPr lang="en-US" sz="2000" baseline="0">
                <a:latin typeface="Aileron" panose="00000500000000000000" pitchFamily="50" charset="0"/>
              </a:rPr>
              <a:t> des abonnés par réseau social</a:t>
            </a:r>
            <a:endParaRPr lang="en-US" sz="2000">
              <a:latin typeface="Aileron" panose="00000500000000000000" pitchFamily="50" charset="0"/>
            </a:endParaRPr>
          </a:p>
        </c:rich>
      </c:tx>
      <c:layout>
        <c:manualLayout>
          <c:xMode val="edge"/>
          <c:yMode val="edge"/>
          <c:x val="0.26799942332064758"/>
          <c:y val="2.6409541911203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ileron" panose="00000500000000000000" pitchFamily="50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'Réseaux sociaux de T4L'!$B$108</c:f>
              <c:strCache>
                <c:ptCount val="1"/>
                <c:pt idx="0">
                  <c:v>nb d'abonnés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F8-4DD4-B0AC-2BB175E4850A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F8-4DD4-B0AC-2BB175E4850A}"/>
              </c:ext>
            </c:extLst>
          </c:dPt>
          <c:dPt>
            <c:idx val="2"/>
            <c:bubble3D val="0"/>
            <c:spPr>
              <a:solidFill>
                <a:srgbClr val="B3338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F8-4DD4-B0AC-2BB175E4850A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F8-4DD4-B0AC-2BB175E4850A}"/>
              </c:ext>
            </c:extLst>
          </c:dPt>
          <c:dLbls>
            <c:dLbl>
              <c:idx val="0"/>
              <c:layout>
                <c:manualLayout>
                  <c:x val="2.8912794550064083E-2"/>
                  <c:y val="1.316831835073827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F8-4DD4-B0AC-2BB175E4850A}"/>
                </c:ext>
              </c:extLst>
            </c:dLbl>
            <c:dLbl>
              <c:idx val="1"/>
              <c:layout>
                <c:manualLayout>
                  <c:x val="1.2450255248552913E-2"/>
                  <c:y val="7.355998147290412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F8-4DD4-B0AC-2BB175E4850A}"/>
                </c:ext>
              </c:extLst>
            </c:dLbl>
            <c:dLbl>
              <c:idx val="2"/>
              <c:layout>
                <c:manualLayout>
                  <c:x val="9.9076568749900031E-3"/>
                  <c:y val="-1.72635479388605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F8-4DD4-B0AC-2BB175E4850A}"/>
                </c:ext>
              </c:extLst>
            </c:dLbl>
            <c:dLbl>
              <c:idx val="3"/>
              <c:layout>
                <c:manualLayout>
                  <c:x val="-6.2121170515150856E-2"/>
                  <c:y val="0.159029615806173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5F8-4DD4-B0AC-2BB175E485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ileron" panose="000005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'Réseaux sociaux de T4L'!$C$107:$F$107</c:f>
              <c:strCache>
                <c:ptCount val="4"/>
                <c:pt idx="0">
                  <c:v>Pinterest</c:v>
                </c:pt>
                <c:pt idx="1">
                  <c:v>Tiktok</c:v>
                </c:pt>
                <c:pt idx="2">
                  <c:v>instagram</c:v>
                </c:pt>
                <c:pt idx="3">
                  <c:v>facebook</c:v>
                </c:pt>
              </c:strCache>
            </c:strRef>
          </c:cat>
          <c:val>
            <c:numRef>
              <c:f>'Réseaux sociaux de T4L'!$C$108:$F$108</c:f>
              <c:numCache>
                <c:formatCode>General</c:formatCode>
                <c:ptCount val="4"/>
                <c:pt idx="0">
                  <c:v>15</c:v>
                </c:pt>
                <c:pt idx="1">
                  <c:v>29</c:v>
                </c:pt>
                <c:pt idx="2">
                  <c:v>64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F8-4DD4-B0AC-2BB175E4850A}"/>
            </c:ext>
          </c:extLst>
        </c:ser>
        <c:ser>
          <c:idx val="1"/>
          <c:order val="1"/>
          <c:tx>
            <c:strRef>
              <c:f>'Réseaux sociaux de T4L'!$B$109</c:f>
              <c:strCache>
                <c:ptCount val="1"/>
                <c:pt idx="0">
                  <c:v>répartition en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5F8-4DD4-B0AC-2BB175E4850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5F8-4DD4-B0AC-2BB175E485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5F8-4DD4-B0AC-2BB175E4850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5F8-4DD4-B0AC-2BB175E485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'Réseaux sociaux de T4L'!$C$107:$F$107</c:f>
              <c:strCache>
                <c:ptCount val="4"/>
                <c:pt idx="0">
                  <c:v>Pinterest</c:v>
                </c:pt>
                <c:pt idx="1">
                  <c:v>Tiktok</c:v>
                </c:pt>
                <c:pt idx="2">
                  <c:v>instagram</c:v>
                </c:pt>
                <c:pt idx="3">
                  <c:v>facebook</c:v>
                </c:pt>
              </c:strCache>
            </c:strRef>
          </c:cat>
          <c:val>
            <c:numRef>
              <c:f>'Réseaux sociaux de T4L'!$C$109:$F$109</c:f>
              <c:numCache>
                <c:formatCode>0.00%</c:formatCode>
                <c:ptCount val="4"/>
                <c:pt idx="0">
                  <c:v>7.9787234042553196E-2</c:v>
                </c:pt>
                <c:pt idx="1">
                  <c:v>0.15425531914893617</c:v>
                </c:pt>
                <c:pt idx="2">
                  <c:v>0.34042553191489361</c:v>
                </c:pt>
                <c:pt idx="3">
                  <c:v>0.42553191489361702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5F8-4DD4-B0AC-2BB175E4850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ileron" panose="000005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C51334-7F6F-4445-B2E0-226B927EBFC7}" type="doc">
      <dgm:prSet loTypeId="urn:microsoft.com/office/officeart/2005/8/layout/vList4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fr-FR"/>
        </a:p>
      </dgm:t>
    </dgm:pt>
    <dgm:pt modelId="{613FF836-6B8E-46ED-8553-F47BC4750200}">
      <dgm:prSet phldrT="[Texte]"/>
      <dgm:spPr/>
      <dgm:t>
        <a:bodyPr/>
        <a:lstStyle/>
        <a:p>
          <a:r>
            <a:rPr lang="fr-FR"/>
            <a:t>Logiciel de gestion commerciale</a:t>
          </a:r>
        </a:p>
      </dgm:t>
    </dgm:pt>
    <dgm:pt modelId="{4BD1CDAB-F3BD-4F08-B15A-EC29164982F3}" type="parTrans" cxnId="{71080F73-5367-4F9F-95FB-16D8E82A33B5}">
      <dgm:prSet/>
      <dgm:spPr/>
      <dgm:t>
        <a:bodyPr/>
        <a:lstStyle/>
        <a:p>
          <a:endParaRPr lang="fr-FR"/>
        </a:p>
      </dgm:t>
    </dgm:pt>
    <dgm:pt modelId="{13254FC7-0910-4DA5-B948-D0A934A57C47}" type="sibTrans" cxnId="{71080F73-5367-4F9F-95FB-16D8E82A33B5}">
      <dgm:prSet/>
      <dgm:spPr/>
      <dgm:t>
        <a:bodyPr/>
        <a:lstStyle/>
        <a:p>
          <a:endParaRPr lang="fr-FR"/>
        </a:p>
      </dgm:t>
    </dgm:pt>
    <dgm:pt modelId="{FE4BEB4F-3BE0-4137-9E73-1AA610C0629A}">
      <dgm:prSet phldrT="[Texte]"/>
      <dgm:spPr/>
      <dgm:t>
        <a:bodyPr/>
        <a:lstStyle/>
        <a:p>
          <a:r>
            <a:rPr lang="fr-FR" b="0" i="0" dirty="0"/>
            <a:t>Réseau national des Entreprises d'Entraînement ou Pédagogiques </a:t>
          </a:r>
          <a:endParaRPr lang="fr-FR" i="0" dirty="0"/>
        </a:p>
      </dgm:t>
    </dgm:pt>
    <dgm:pt modelId="{1F394E30-7297-4B99-81E9-C73CC415A768}" type="parTrans" cxnId="{25B87C2D-0A54-4964-AF16-BFC922920193}">
      <dgm:prSet/>
      <dgm:spPr/>
      <dgm:t>
        <a:bodyPr/>
        <a:lstStyle/>
        <a:p>
          <a:endParaRPr lang="fr-FR"/>
        </a:p>
      </dgm:t>
    </dgm:pt>
    <dgm:pt modelId="{A3FB06E4-54B7-4EDC-9B67-DAECA14970C2}" type="sibTrans" cxnId="{25B87C2D-0A54-4964-AF16-BFC922920193}">
      <dgm:prSet/>
      <dgm:spPr/>
      <dgm:t>
        <a:bodyPr/>
        <a:lstStyle/>
        <a:p>
          <a:endParaRPr lang="fr-FR"/>
        </a:p>
      </dgm:t>
    </dgm:pt>
    <dgm:pt modelId="{7F6F596B-1AF7-40B0-8A74-2EE0FA43A99B}">
      <dgm:prSet phldrT="[Texte]"/>
      <dgm:spPr/>
      <dgm:t>
        <a:bodyPr/>
        <a:lstStyle/>
        <a:p>
          <a:r>
            <a:rPr lang="fr-FR"/>
            <a:t>PrestaShop </a:t>
          </a:r>
          <a:br>
            <a:rPr lang="fr-FR"/>
          </a:br>
          <a:r>
            <a:rPr lang="fr-FR"/>
            <a:t>(boutique de vente en ligne)</a:t>
          </a:r>
        </a:p>
      </dgm:t>
    </dgm:pt>
    <dgm:pt modelId="{2508C728-1FF1-40B6-835E-3E3A6393E975}" type="parTrans" cxnId="{997D7121-4EE7-4CAE-AFE7-534848F14919}">
      <dgm:prSet/>
      <dgm:spPr/>
      <dgm:t>
        <a:bodyPr/>
        <a:lstStyle/>
        <a:p>
          <a:endParaRPr lang="fr-FR"/>
        </a:p>
      </dgm:t>
    </dgm:pt>
    <dgm:pt modelId="{7DD927AE-6D0A-4E78-B9AB-F283D7AA93D4}" type="sibTrans" cxnId="{997D7121-4EE7-4CAE-AFE7-534848F14919}">
      <dgm:prSet/>
      <dgm:spPr/>
      <dgm:t>
        <a:bodyPr/>
        <a:lstStyle/>
        <a:p>
          <a:endParaRPr lang="fr-FR"/>
        </a:p>
      </dgm:t>
    </dgm:pt>
    <dgm:pt modelId="{D0C54316-3700-4019-A231-B9E6DA64E323}" type="pres">
      <dgm:prSet presAssocID="{2BC51334-7F6F-4445-B2E0-226B927EBFC7}" presName="linear" presStyleCnt="0">
        <dgm:presLayoutVars>
          <dgm:dir/>
          <dgm:resizeHandles val="exact"/>
        </dgm:presLayoutVars>
      </dgm:prSet>
      <dgm:spPr/>
    </dgm:pt>
    <dgm:pt modelId="{4515D6F7-D7CB-40AA-A948-B1329EFB1458}" type="pres">
      <dgm:prSet presAssocID="{613FF836-6B8E-46ED-8553-F47BC4750200}" presName="comp" presStyleCnt="0"/>
      <dgm:spPr/>
    </dgm:pt>
    <dgm:pt modelId="{21B11CC8-1C05-4B4D-85CB-5B2B0032BE73}" type="pres">
      <dgm:prSet presAssocID="{613FF836-6B8E-46ED-8553-F47BC4750200}" presName="box" presStyleLbl="node1" presStyleIdx="0" presStyleCnt="3" custLinFactNeighborY="5815"/>
      <dgm:spPr/>
    </dgm:pt>
    <dgm:pt modelId="{57597587-8840-4560-8262-E1BA8B6871CD}" type="pres">
      <dgm:prSet presAssocID="{613FF836-6B8E-46ED-8553-F47BC475020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FAC0AF9D-4528-4EDC-A198-53F73BCEF329}" type="pres">
      <dgm:prSet presAssocID="{613FF836-6B8E-46ED-8553-F47BC4750200}" presName="text" presStyleLbl="node1" presStyleIdx="0" presStyleCnt="3">
        <dgm:presLayoutVars>
          <dgm:bulletEnabled val="1"/>
        </dgm:presLayoutVars>
      </dgm:prSet>
      <dgm:spPr/>
    </dgm:pt>
    <dgm:pt modelId="{CD0B63CD-7F09-4373-9E0D-54365D3A686F}" type="pres">
      <dgm:prSet presAssocID="{13254FC7-0910-4DA5-B948-D0A934A57C47}" presName="spacer" presStyleCnt="0"/>
      <dgm:spPr/>
    </dgm:pt>
    <dgm:pt modelId="{FB47DBF5-7E78-47F2-954B-98D80E5D107C}" type="pres">
      <dgm:prSet presAssocID="{FE4BEB4F-3BE0-4137-9E73-1AA610C0629A}" presName="comp" presStyleCnt="0"/>
      <dgm:spPr/>
    </dgm:pt>
    <dgm:pt modelId="{ABAAF0E0-92E7-49DF-BCC8-1CF21A72427B}" type="pres">
      <dgm:prSet presAssocID="{FE4BEB4F-3BE0-4137-9E73-1AA610C0629A}" presName="box" presStyleLbl="node1" presStyleIdx="1" presStyleCnt="3"/>
      <dgm:spPr/>
    </dgm:pt>
    <dgm:pt modelId="{04FCB718-E787-4214-8B0C-2C6600BA5390}" type="pres">
      <dgm:prSet presAssocID="{FE4BEB4F-3BE0-4137-9E73-1AA610C0629A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1E12FE84-7547-4445-AC97-D62E0940F498}" type="pres">
      <dgm:prSet presAssocID="{FE4BEB4F-3BE0-4137-9E73-1AA610C0629A}" presName="text" presStyleLbl="node1" presStyleIdx="1" presStyleCnt="3">
        <dgm:presLayoutVars>
          <dgm:bulletEnabled val="1"/>
        </dgm:presLayoutVars>
      </dgm:prSet>
      <dgm:spPr/>
    </dgm:pt>
    <dgm:pt modelId="{91CDDFB8-6FFE-4E50-8AE8-4FC1955CE400}" type="pres">
      <dgm:prSet presAssocID="{A3FB06E4-54B7-4EDC-9B67-DAECA14970C2}" presName="spacer" presStyleCnt="0"/>
      <dgm:spPr/>
    </dgm:pt>
    <dgm:pt modelId="{D26FECE8-94AA-497B-B522-F69D9D77FE8C}" type="pres">
      <dgm:prSet presAssocID="{7F6F596B-1AF7-40B0-8A74-2EE0FA43A99B}" presName="comp" presStyleCnt="0"/>
      <dgm:spPr/>
    </dgm:pt>
    <dgm:pt modelId="{C96A6C00-B014-4D26-921C-78A1C5B05308}" type="pres">
      <dgm:prSet presAssocID="{7F6F596B-1AF7-40B0-8A74-2EE0FA43A99B}" presName="box" presStyleLbl="node1" presStyleIdx="2" presStyleCnt="3"/>
      <dgm:spPr/>
    </dgm:pt>
    <dgm:pt modelId="{64E40A3D-F6EB-433E-B490-6C30B41CAACE}" type="pres">
      <dgm:prSet presAssocID="{7F6F596B-1AF7-40B0-8A74-2EE0FA43A99B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E1EDEBC-CDDB-4233-A2B6-8A4C0A4CB4B5}" type="pres">
      <dgm:prSet presAssocID="{7F6F596B-1AF7-40B0-8A74-2EE0FA43A99B}" presName="text" presStyleLbl="node1" presStyleIdx="2" presStyleCnt="3">
        <dgm:presLayoutVars>
          <dgm:bulletEnabled val="1"/>
        </dgm:presLayoutVars>
      </dgm:prSet>
      <dgm:spPr/>
    </dgm:pt>
  </dgm:ptLst>
  <dgm:cxnLst>
    <dgm:cxn modelId="{140A590E-D7FC-428E-A360-97E5F02CC8B8}" type="presOf" srcId="{613FF836-6B8E-46ED-8553-F47BC4750200}" destId="{21B11CC8-1C05-4B4D-85CB-5B2B0032BE73}" srcOrd="0" destOrd="0" presId="urn:microsoft.com/office/officeart/2005/8/layout/vList4"/>
    <dgm:cxn modelId="{997D7121-4EE7-4CAE-AFE7-534848F14919}" srcId="{2BC51334-7F6F-4445-B2E0-226B927EBFC7}" destId="{7F6F596B-1AF7-40B0-8A74-2EE0FA43A99B}" srcOrd="2" destOrd="0" parTransId="{2508C728-1FF1-40B6-835E-3E3A6393E975}" sibTransId="{7DD927AE-6D0A-4E78-B9AB-F283D7AA93D4}"/>
    <dgm:cxn modelId="{25B87C2D-0A54-4964-AF16-BFC922920193}" srcId="{2BC51334-7F6F-4445-B2E0-226B927EBFC7}" destId="{FE4BEB4F-3BE0-4137-9E73-1AA610C0629A}" srcOrd="1" destOrd="0" parTransId="{1F394E30-7297-4B99-81E9-C73CC415A768}" sibTransId="{A3FB06E4-54B7-4EDC-9B67-DAECA14970C2}"/>
    <dgm:cxn modelId="{1253FF30-F188-4E2C-937E-DF0304DE6C03}" type="presOf" srcId="{FE4BEB4F-3BE0-4137-9E73-1AA610C0629A}" destId="{1E12FE84-7547-4445-AC97-D62E0940F498}" srcOrd="1" destOrd="0" presId="urn:microsoft.com/office/officeart/2005/8/layout/vList4"/>
    <dgm:cxn modelId="{AC892D33-B3EB-405E-AB73-D4D3AF86125E}" type="presOf" srcId="{7F6F596B-1AF7-40B0-8A74-2EE0FA43A99B}" destId="{FE1EDEBC-CDDB-4233-A2B6-8A4C0A4CB4B5}" srcOrd="1" destOrd="0" presId="urn:microsoft.com/office/officeart/2005/8/layout/vList4"/>
    <dgm:cxn modelId="{71080F73-5367-4F9F-95FB-16D8E82A33B5}" srcId="{2BC51334-7F6F-4445-B2E0-226B927EBFC7}" destId="{613FF836-6B8E-46ED-8553-F47BC4750200}" srcOrd="0" destOrd="0" parTransId="{4BD1CDAB-F3BD-4F08-B15A-EC29164982F3}" sibTransId="{13254FC7-0910-4DA5-B948-D0A934A57C47}"/>
    <dgm:cxn modelId="{8A291B9E-1435-4275-B3B0-7DD76800231B}" type="presOf" srcId="{FE4BEB4F-3BE0-4137-9E73-1AA610C0629A}" destId="{ABAAF0E0-92E7-49DF-BCC8-1CF21A72427B}" srcOrd="0" destOrd="0" presId="urn:microsoft.com/office/officeart/2005/8/layout/vList4"/>
    <dgm:cxn modelId="{C0AC3FB3-2406-4A4B-B069-27C45155DC62}" type="presOf" srcId="{7F6F596B-1AF7-40B0-8A74-2EE0FA43A99B}" destId="{C96A6C00-B014-4D26-921C-78A1C5B05308}" srcOrd="0" destOrd="0" presId="urn:microsoft.com/office/officeart/2005/8/layout/vList4"/>
    <dgm:cxn modelId="{4FDAA9CD-9F96-42BC-A40F-EA03D9D79512}" type="presOf" srcId="{613FF836-6B8E-46ED-8553-F47BC4750200}" destId="{FAC0AF9D-4528-4EDC-A198-53F73BCEF329}" srcOrd="1" destOrd="0" presId="urn:microsoft.com/office/officeart/2005/8/layout/vList4"/>
    <dgm:cxn modelId="{EFD010FB-7AD3-42CC-A854-F81F490C1B2B}" type="presOf" srcId="{2BC51334-7F6F-4445-B2E0-226B927EBFC7}" destId="{D0C54316-3700-4019-A231-B9E6DA64E323}" srcOrd="0" destOrd="0" presId="urn:microsoft.com/office/officeart/2005/8/layout/vList4"/>
    <dgm:cxn modelId="{FF1B7C2C-511F-43BE-82D1-D445061C1262}" type="presParOf" srcId="{D0C54316-3700-4019-A231-B9E6DA64E323}" destId="{4515D6F7-D7CB-40AA-A948-B1329EFB1458}" srcOrd="0" destOrd="0" presId="urn:microsoft.com/office/officeart/2005/8/layout/vList4"/>
    <dgm:cxn modelId="{F87A69EC-9EE1-4264-9397-B0A589CEB086}" type="presParOf" srcId="{4515D6F7-D7CB-40AA-A948-B1329EFB1458}" destId="{21B11CC8-1C05-4B4D-85CB-5B2B0032BE73}" srcOrd="0" destOrd="0" presId="urn:microsoft.com/office/officeart/2005/8/layout/vList4"/>
    <dgm:cxn modelId="{9428ECD9-44FA-4C92-99B5-3027696B3E2D}" type="presParOf" srcId="{4515D6F7-D7CB-40AA-A948-B1329EFB1458}" destId="{57597587-8840-4560-8262-E1BA8B6871CD}" srcOrd="1" destOrd="0" presId="urn:microsoft.com/office/officeart/2005/8/layout/vList4"/>
    <dgm:cxn modelId="{86FE535A-19F2-493E-9C71-D3F2EDF9D9CE}" type="presParOf" srcId="{4515D6F7-D7CB-40AA-A948-B1329EFB1458}" destId="{FAC0AF9D-4528-4EDC-A198-53F73BCEF329}" srcOrd="2" destOrd="0" presId="urn:microsoft.com/office/officeart/2005/8/layout/vList4"/>
    <dgm:cxn modelId="{0BDDF441-8B49-4DCC-85F0-C8D254D7A635}" type="presParOf" srcId="{D0C54316-3700-4019-A231-B9E6DA64E323}" destId="{CD0B63CD-7F09-4373-9E0D-54365D3A686F}" srcOrd="1" destOrd="0" presId="urn:microsoft.com/office/officeart/2005/8/layout/vList4"/>
    <dgm:cxn modelId="{745380EB-97BE-4682-9B29-07125BCDF3CB}" type="presParOf" srcId="{D0C54316-3700-4019-A231-B9E6DA64E323}" destId="{FB47DBF5-7E78-47F2-954B-98D80E5D107C}" srcOrd="2" destOrd="0" presId="urn:microsoft.com/office/officeart/2005/8/layout/vList4"/>
    <dgm:cxn modelId="{F07B1246-A99C-4B7B-A3A3-7E1683C24F79}" type="presParOf" srcId="{FB47DBF5-7E78-47F2-954B-98D80E5D107C}" destId="{ABAAF0E0-92E7-49DF-BCC8-1CF21A72427B}" srcOrd="0" destOrd="0" presId="urn:microsoft.com/office/officeart/2005/8/layout/vList4"/>
    <dgm:cxn modelId="{FF1DF3C4-C872-46DA-81D4-24FED1C9B033}" type="presParOf" srcId="{FB47DBF5-7E78-47F2-954B-98D80E5D107C}" destId="{04FCB718-E787-4214-8B0C-2C6600BA5390}" srcOrd="1" destOrd="0" presId="urn:microsoft.com/office/officeart/2005/8/layout/vList4"/>
    <dgm:cxn modelId="{AE5724D0-AFAE-484B-95EE-019FF1CDC39D}" type="presParOf" srcId="{FB47DBF5-7E78-47F2-954B-98D80E5D107C}" destId="{1E12FE84-7547-4445-AC97-D62E0940F498}" srcOrd="2" destOrd="0" presId="urn:microsoft.com/office/officeart/2005/8/layout/vList4"/>
    <dgm:cxn modelId="{866F7CF0-DFEF-43DB-86DC-6FA5C4C84A14}" type="presParOf" srcId="{D0C54316-3700-4019-A231-B9E6DA64E323}" destId="{91CDDFB8-6FFE-4E50-8AE8-4FC1955CE400}" srcOrd="3" destOrd="0" presId="urn:microsoft.com/office/officeart/2005/8/layout/vList4"/>
    <dgm:cxn modelId="{4724C21F-E948-4D08-A3B5-911D5DEC2B0A}" type="presParOf" srcId="{D0C54316-3700-4019-A231-B9E6DA64E323}" destId="{D26FECE8-94AA-497B-B522-F69D9D77FE8C}" srcOrd="4" destOrd="0" presId="urn:microsoft.com/office/officeart/2005/8/layout/vList4"/>
    <dgm:cxn modelId="{EFB47788-7D8A-4651-9614-2775841B2925}" type="presParOf" srcId="{D26FECE8-94AA-497B-B522-F69D9D77FE8C}" destId="{C96A6C00-B014-4D26-921C-78A1C5B05308}" srcOrd="0" destOrd="0" presId="urn:microsoft.com/office/officeart/2005/8/layout/vList4"/>
    <dgm:cxn modelId="{B60A347C-55AD-47FF-BD9B-25F0FA357B64}" type="presParOf" srcId="{D26FECE8-94AA-497B-B522-F69D9D77FE8C}" destId="{64E40A3D-F6EB-433E-B490-6C30B41CAACE}" srcOrd="1" destOrd="0" presId="urn:microsoft.com/office/officeart/2005/8/layout/vList4"/>
    <dgm:cxn modelId="{D1080973-EDAC-4142-B862-627BB2ADC317}" type="presParOf" srcId="{D26FECE8-94AA-497B-B522-F69D9D77FE8C}" destId="{FE1EDEBC-CDDB-4233-A2B6-8A4C0A4CB4B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11CC8-1C05-4B4D-85CB-5B2B0032BE73}">
      <dsp:nvSpPr>
        <dsp:cNvPr id="0" name=""/>
        <dsp:cNvSpPr/>
      </dsp:nvSpPr>
      <dsp:spPr>
        <a:xfrm>
          <a:off x="0" y="88537"/>
          <a:ext cx="8026401" cy="152257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Logiciel de gestion commerciale</a:t>
          </a:r>
        </a:p>
      </dsp:txBody>
      <dsp:txXfrm>
        <a:off x="1757537" y="88537"/>
        <a:ext cx="6268863" cy="1522575"/>
      </dsp:txXfrm>
    </dsp:sp>
    <dsp:sp modelId="{57597587-8840-4560-8262-E1BA8B6871CD}">
      <dsp:nvSpPr>
        <dsp:cNvPr id="0" name=""/>
        <dsp:cNvSpPr/>
      </dsp:nvSpPr>
      <dsp:spPr>
        <a:xfrm>
          <a:off x="152257" y="152257"/>
          <a:ext cx="1605280" cy="12180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AF0E0-92E7-49DF-BCC8-1CF21A72427B}">
      <dsp:nvSpPr>
        <dsp:cNvPr id="0" name=""/>
        <dsp:cNvSpPr/>
      </dsp:nvSpPr>
      <dsp:spPr>
        <a:xfrm>
          <a:off x="0" y="1674832"/>
          <a:ext cx="8026401" cy="152257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b="0" i="0" kern="1200" dirty="0"/>
            <a:t>Réseau national des Entreprises d'Entraînement ou Pédagogiques </a:t>
          </a:r>
          <a:endParaRPr lang="fr-FR" sz="3500" i="0" kern="1200" dirty="0"/>
        </a:p>
      </dsp:txBody>
      <dsp:txXfrm>
        <a:off x="1757537" y="1674832"/>
        <a:ext cx="6268863" cy="1522575"/>
      </dsp:txXfrm>
    </dsp:sp>
    <dsp:sp modelId="{04FCB718-E787-4214-8B0C-2C6600BA5390}">
      <dsp:nvSpPr>
        <dsp:cNvPr id="0" name=""/>
        <dsp:cNvSpPr/>
      </dsp:nvSpPr>
      <dsp:spPr>
        <a:xfrm>
          <a:off x="152257" y="1827090"/>
          <a:ext cx="1605280" cy="12180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A6C00-B014-4D26-921C-78A1C5B05308}">
      <dsp:nvSpPr>
        <dsp:cNvPr id="0" name=""/>
        <dsp:cNvSpPr/>
      </dsp:nvSpPr>
      <dsp:spPr>
        <a:xfrm>
          <a:off x="0" y="3349665"/>
          <a:ext cx="8026401" cy="152257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PrestaShop </a:t>
          </a:r>
          <a:br>
            <a:rPr lang="fr-FR" sz="3500" kern="1200"/>
          </a:br>
          <a:r>
            <a:rPr lang="fr-FR" sz="3500" kern="1200"/>
            <a:t>(boutique de vente en ligne)</a:t>
          </a:r>
        </a:p>
      </dsp:txBody>
      <dsp:txXfrm>
        <a:off x="1757537" y="3349665"/>
        <a:ext cx="6268863" cy="1522575"/>
      </dsp:txXfrm>
    </dsp:sp>
    <dsp:sp modelId="{64E40A3D-F6EB-433E-B490-6C30B41CAACE}">
      <dsp:nvSpPr>
        <dsp:cNvPr id="0" name=""/>
        <dsp:cNvSpPr/>
      </dsp:nvSpPr>
      <dsp:spPr>
        <a:xfrm>
          <a:off x="152257" y="3501923"/>
          <a:ext cx="1605280" cy="12180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6D6E4-E36B-3812-B435-3DEE339EB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B08514D-0993-3F0C-A8AA-9F92CB2BF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D640CF-4629-FEE8-C4DA-AF13511C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97B98E-282D-703B-3247-F06260F1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E595D7-1AFD-B2BA-E157-59920A42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35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EB7CE-C0CB-EF1E-5AED-23706313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946F69-546B-D2B9-E149-87F04B000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960F8-EE74-55E6-C037-7E75D36A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D32462-91ED-65BE-2B42-A179FDCA9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A4C7A8-7960-A0B7-FC6B-36BB3821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6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F8808C-95A2-1CFB-EF57-CA7F9E4F2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710F32-10E6-D6F9-B771-049C674DF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C06CBB-A9AC-98C4-59F9-9877A304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A6BABB-5D95-D38F-FB99-ECFD78355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3F0766-DE17-2EFF-BF0E-05D2F35D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597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E050F7E-9AE1-83FB-B795-9267433CED8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7766710"/>
              </p:ext>
            </p:extLst>
          </p:nvPr>
        </p:nvGraphicFramePr>
        <p:xfrm>
          <a:off x="1673770" y="1605973"/>
          <a:ext cx="8252277" cy="1365538"/>
        </p:xfrm>
        <a:graphic>
          <a:graphicData uri="http://schemas.openxmlformats.org/drawingml/2006/table">
            <a:tbl>
              <a:tblPr/>
              <a:tblGrid>
                <a:gridCol w="2158634">
                  <a:extLst>
                    <a:ext uri="{9D8B030D-6E8A-4147-A177-3AD203B41FA5}">
                      <a16:colId xmlns:a16="http://schemas.microsoft.com/office/drawing/2014/main" val="1348895225"/>
                    </a:ext>
                  </a:extLst>
                </a:gridCol>
                <a:gridCol w="1349146">
                  <a:extLst>
                    <a:ext uri="{9D8B030D-6E8A-4147-A177-3AD203B41FA5}">
                      <a16:colId xmlns:a16="http://schemas.microsoft.com/office/drawing/2014/main" val="4087772063"/>
                    </a:ext>
                  </a:extLst>
                </a:gridCol>
                <a:gridCol w="1349146">
                  <a:extLst>
                    <a:ext uri="{9D8B030D-6E8A-4147-A177-3AD203B41FA5}">
                      <a16:colId xmlns:a16="http://schemas.microsoft.com/office/drawing/2014/main" val="3167229076"/>
                    </a:ext>
                  </a:extLst>
                </a:gridCol>
                <a:gridCol w="1349146">
                  <a:extLst>
                    <a:ext uri="{9D8B030D-6E8A-4147-A177-3AD203B41FA5}">
                      <a16:colId xmlns:a16="http://schemas.microsoft.com/office/drawing/2014/main" val="554394751"/>
                    </a:ext>
                  </a:extLst>
                </a:gridCol>
                <a:gridCol w="2046205">
                  <a:extLst>
                    <a:ext uri="{9D8B030D-6E8A-4147-A177-3AD203B41FA5}">
                      <a16:colId xmlns:a16="http://schemas.microsoft.com/office/drawing/2014/main" val="3654445576"/>
                    </a:ext>
                  </a:extLst>
                </a:gridCol>
              </a:tblGrid>
              <a:tr h="513806"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ileron" panose="00000500000000000000" pitchFamily="50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ileron" panose="00000500000000000000" pitchFamily="50" charset="0"/>
                        </a:rPr>
                        <a:t>Pinterest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ileron" panose="00000500000000000000" pitchFamily="50" charset="0"/>
                        </a:rPr>
                        <a:t>Tiktok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Aileron" panose="00000500000000000000" pitchFamily="50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ileron" panose="00000500000000000000" pitchFamily="50" charset="0"/>
                        </a:rPr>
                        <a:t>Instagram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3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ileron" panose="00000500000000000000" pitchFamily="50" charset="0"/>
                        </a:rPr>
                        <a:t>Facebook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46218"/>
                  </a:ext>
                </a:extLst>
              </a:tr>
              <a:tr h="4258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nb d'abonnés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15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29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64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80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420270"/>
                  </a:ext>
                </a:extLst>
              </a:tr>
              <a:tr h="425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répartition en 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7,98%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15,43%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34,04%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ileron" panose="00000500000000000000" pitchFamily="50" charset="0"/>
                        </a:rPr>
                        <a:t>42,55%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413879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730A0124-CD38-814E-A46B-A6130768BB5E}"/>
              </a:ext>
            </a:extLst>
          </p:cNvPr>
          <p:cNvSpPr txBox="1"/>
          <p:nvPr userDrawn="1"/>
        </p:nvSpPr>
        <p:spPr>
          <a:xfrm>
            <a:off x="2464525" y="30480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elleza" panose="02000503050000020003" pitchFamily="2" charset="0"/>
              </a:rPr>
              <a:t>Chiffres à retenir au 12 Mai 2022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ADA8376-4108-1A6C-FEA0-2B7D16EBD82D}"/>
              </a:ext>
            </a:extLst>
          </p:cNvPr>
          <p:cNvSpPr txBox="1"/>
          <p:nvPr userDrawn="1"/>
        </p:nvSpPr>
        <p:spPr>
          <a:xfrm flipH="1">
            <a:off x="2913860" y="1012686"/>
            <a:ext cx="681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ileron" panose="00000500000000000000" pitchFamily="50" charset="0"/>
              </a:rPr>
              <a:t>Répartition du nombre d’abonnés par réseaux</a:t>
            </a:r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7B726E8-438E-1566-FC5B-FDD51BF16FC8}"/>
              </a:ext>
              <a:ext uri="{147F2762-F138-4A5C-976F-8EAC2B608ADB}">
                <a16:predDERef xmlns:a16="http://schemas.microsoft.com/office/drawing/2014/main" pred="{4761951B-8187-465D-BECB-1BBF8F5104A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81176646"/>
              </p:ext>
            </p:extLst>
          </p:nvPr>
        </p:nvGraphicFramePr>
        <p:xfrm>
          <a:off x="1673770" y="3257005"/>
          <a:ext cx="8288835" cy="3296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44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Graphic spid="14" grpId="0">
        <p:bldAsOne/>
      </p:bldGraphic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55747E4-EB0E-EC23-0369-DDA3CC1B70F7}"/>
              </a:ext>
            </a:extLst>
          </p:cNvPr>
          <p:cNvSpPr txBox="1"/>
          <p:nvPr userDrawn="1"/>
        </p:nvSpPr>
        <p:spPr>
          <a:xfrm>
            <a:off x="2020389" y="332968"/>
            <a:ext cx="8403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elleza" panose="02000503050000020003" pitchFamily="2" charset="0"/>
              </a:rPr>
              <a:t>Tableau de bord du réseau social </a:t>
            </a:r>
            <a:r>
              <a:rPr lang="fr-FR" sz="4000" b="1" dirty="0" err="1">
                <a:latin typeface="Belleza" panose="02000503050000020003" pitchFamily="2" charset="0"/>
              </a:rPr>
              <a:t>TikTok</a:t>
            </a:r>
            <a:endParaRPr lang="fr-FR" sz="4000" b="1" dirty="0">
              <a:latin typeface="Belleza" panose="02000503050000020003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24BE2BA-4A91-0413-AB2E-25AFDAEAF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66"/>
          <a:stretch/>
        </p:blipFill>
        <p:spPr>
          <a:xfrm>
            <a:off x="1330626" y="1294342"/>
            <a:ext cx="9530747" cy="491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31CD344-1B3F-A698-468D-0B43FE44DB43}"/>
              </a:ext>
            </a:extLst>
          </p:cNvPr>
          <p:cNvSpPr txBox="1"/>
          <p:nvPr userDrawn="1"/>
        </p:nvSpPr>
        <p:spPr>
          <a:xfrm>
            <a:off x="2184354" y="322217"/>
            <a:ext cx="859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Belleza" panose="02000503050000020003" pitchFamily="2" charset="0"/>
              </a:rPr>
              <a:t>Les réseaux sociaux de Textile For Life</a:t>
            </a:r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CD7AB53F-1DB3-A08C-3D59-A3765555E7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48" y="1304863"/>
            <a:ext cx="7648303" cy="50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45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1C6F060-EB52-D75B-5C4C-6551FBE74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0" y="97439"/>
            <a:ext cx="3078720" cy="6663125"/>
          </a:xfrm>
          <a:prstGeom prst="rect">
            <a:avLst/>
          </a:prstGeom>
          <a:solidFill>
            <a:srgbClr val="B3338A"/>
          </a:solidFill>
        </p:spPr>
      </p:pic>
      <p:pic>
        <p:nvPicPr>
          <p:cNvPr id="10" name="Image 9" descr="Une image contenant texte, écran, noir, capture d’écran&#10;&#10;Description générée automatiquement">
            <a:extLst>
              <a:ext uri="{FF2B5EF4-FFF2-40B4-BE49-F238E27FC236}">
                <a16:creationId xmlns:a16="http://schemas.microsoft.com/office/drawing/2014/main" id="{68AD621E-B12C-F330-8ABF-E8D2020278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32" y="97439"/>
            <a:ext cx="3078720" cy="666312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FB197A2-7B90-0209-A5A2-BD36822C3878}"/>
              </a:ext>
            </a:extLst>
          </p:cNvPr>
          <p:cNvSpPr txBox="1"/>
          <p:nvPr userDrawn="1"/>
        </p:nvSpPr>
        <p:spPr>
          <a:xfrm>
            <a:off x="4367954" y="3122039"/>
            <a:ext cx="3732301" cy="830997"/>
          </a:xfrm>
          <a:prstGeom prst="rect">
            <a:avLst/>
          </a:prstGeom>
          <a:solidFill>
            <a:srgbClr val="7CCAD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>
                <a:latin typeface="Aileron" panose="00000500000000000000" pitchFamily="50" charset="0"/>
              </a:rPr>
              <a:t>Nous sommes présents sur Instagram et </a:t>
            </a:r>
            <a:r>
              <a:rPr lang="fr-FR" sz="2400" b="1" u="sng" dirty="0" err="1">
                <a:latin typeface="Aileron" panose="00000500000000000000" pitchFamily="50" charset="0"/>
              </a:rPr>
              <a:t>TikTok</a:t>
            </a:r>
            <a:endParaRPr lang="fr-FR" sz="2400" b="1" u="sng" dirty="0">
              <a:latin typeface="Aileron" panose="00000500000000000000" pitchFamily="50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F1BCA2B-A926-46D3-6636-6F4DA265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03" y="5130938"/>
            <a:ext cx="1398731" cy="13987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4F56652-810A-F82D-14BD-528FBCD465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37" y="906303"/>
            <a:ext cx="1580177" cy="158017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FCAC16E-153F-D7CF-69F8-9AFB8E4EEE39}"/>
              </a:ext>
            </a:extLst>
          </p:cNvPr>
          <p:cNvSpPr txBox="1"/>
          <p:nvPr userDrawn="1"/>
        </p:nvSpPr>
        <p:spPr>
          <a:xfrm>
            <a:off x="3667601" y="844661"/>
            <a:ext cx="126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ileron" panose="00000500000000000000" pitchFamily="50" charset="0"/>
              </a:rPr>
              <a:t>#vesoul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E8CE51D-87BC-4964-CA38-F942ACED4C67}"/>
              </a:ext>
            </a:extLst>
          </p:cNvPr>
          <p:cNvSpPr txBox="1"/>
          <p:nvPr userDrawn="1"/>
        </p:nvSpPr>
        <p:spPr>
          <a:xfrm>
            <a:off x="5997917" y="5909703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ileron" panose="00000500000000000000" pitchFamily="50" charset="0"/>
              </a:rPr>
              <a:t>#T4L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6AA1C0-22EE-7569-4BB1-F788217B6BAD}"/>
              </a:ext>
            </a:extLst>
          </p:cNvPr>
          <p:cNvSpPr txBox="1"/>
          <p:nvPr userDrawn="1"/>
        </p:nvSpPr>
        <p:spPr>
          <a:xfrm>
            <a:off x="4294102" y="4554440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ileron" panose="00000500000000000000" pitchFamily="50" charset="0"/>
              </a:rPr>
              <a:t>#bonnejournée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B2FFAAF-3103-4CAD-42E6-57F82E90D80B}"/>
              </a:ext>
            </a:extLst>
          </p:cNvPr>
          <p:cNvSpPr txBox="1"/>
          <p:nvPr userDrawn="1"/>
        </p:nvSpPr>
        <p:spPr>
          <a:xfrm>
            <a:off x="7748235" y="4873756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ileron" panose="00000500000000000000" pitchFamily="50" charset="0"/>
              </a:rPr>
              <a:t>#eep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33845E0-4FF5-93C9-900A-625927F79E8A}"/>
              </a:ext>
            </a:extLst>
          </p:cNvPr>
          <p:cNvSpPr txBox="1"/>
          <p:nvPr userDrawn="1"/>
        </p:nvSpPr>
        <p:spPr>
          <a:xfrm>
            <a:off x="4755333" y="2001264"/>
            <a:ext cx="1960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ileron" panose="00000500000000000000" pitchFamily="50" charset="0"/>
              </a:rPr>
              <a:t>#textileforlife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11D58DF-E78A-F791-E0DE-6DBFEDF1A760}"/>
              </a:ext>
            </a:extLst>
          </p:cNvPr>
          <p:cNvSpPr txBox="1"/>
          <p:nvPr userDrawn="1"/>
        </p:nvSpPr>
        <p:spPr>
          <a:xfrm>
            <a:off x="6958149" y="473066"/>
            <a:ext cx="10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ileron" panose="00000500000000000000" pitchFamily="50" charset="0"/>
              </a:rPr>
              <a:t>#greta</a:t>
            </a:r>
          </a:p>
        </p:txBody>
      </p:sp>
    </p:spTree>
    <p:extLst>
      <p:ext uri="{BB962C8B-B14F-4D97-AF65-F5344CB8AC3E}">
        <p14:creationId xmlns:p14="http://schemas.microsoft.com/office/powerpoint/2010/main" val="23617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  <p:bldP spid="21" grpId="0"/>
      <p:bldP spid="22" grpId="0"/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5B11DA5-531D-EBE6-C5CC-E709AC391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" y="84189"/>
            <a:ext cx="3090963" cy="66896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AB58D6-19C4-09F7-73AC-7CA96E9E7F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86" y="96381"/>
            <a:ext cx="3090963" cy="6689622"/>
          </a:xfrm>
          <a:prstGeom prst="rect">
            <a:avLst/>
          </a:prstGeom>
        </p:spPr>
      </p:pic>
      <p:pic>
        <p:nvPicPr>
          <p:cNvPr id="11" name="Image 10" descr="Une image contenant texte, trousse de secours, graphiques vectoriels&#10;&#10;Description générée automatiquement">
            <a:extLst>
              <a:ext uri="{FF2B5EF4-FFF2-40B4-BE49-F238E27FC236}">
                <a16:creationId xmlns:a16="http://schemas.microsoft.com/office/drawing/2014/main" id="{651FC97C-2608-6BAF-5D5A-A98B439AA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3" b="98370" l="357" r="98810">
                        <a14:foregroundMark x1="17024" y1="34109" x2="17024" y2="32829"/>
                        <a14:foregroundMark x1="18214" y1="30268" x2="42262" y2="14319"/>
                        <a14:foregroundMark x1="42262" y1="14319" x2="54048" y2="11176"/>
                        <a14:foregroundMark x1="54048" y1="11176" x2="68095" y2="16531"/>
                        <a14:foregroundMark x1="68095" y1="16531" x2="77738" y2="30151"/>
                        <a14:foregroundMark x1="77738" y1="30151" x2="79405" y2="49709"/>
                        <a14:foregroundMark x1="79405" y1="49709" x2="73690" y2="73341"/>
                        <a14:foregroundMark x1="73690" y1="73341" x2="62857" y2="87660"/>
                        <a14:foregroundMark x1="62857" y1="87660" x2="52381" y2="91735"/>
                        <a14:foregroundMark x1="52381" y1="91735" x2="39643" y2="91851"/>
                        <a14:foregroundMark x1="39643" y1="91851" x2="29048" y2="88708"/>
                        <a14:foregroundMark x1="29048" y1="88708" x2="23929" y2="80559"/>
                        <a14:foregroundMark x1="23929" y1="80559" x2="23571" y2="79278"/>
                        <a14:foregroundMark x1="24167" y1="63679" x2="24167" y2="63679"/>
                        <a14:foregroundMark x1="5833" y1="32130" x2="2381" y2="51222"/>
                        <a14:foregroundMark x1="2381" y1="51222" x2="5357" y2="63213"/>
                        <a14:foregroundMark x1="5357" y1="63213" x2="10952" y2="69849"/>
                        <a14:foregroundMark x1="2619" y1="42841" x2="952" y2="53201"/>
                        <a14:foregroundMark x1="952" y1="53201" x2="1667" y2="57858"/>
                        <a14:foregroundMark x1="43810" y1="5704" x2="52262" y2="5471"/>
                        <a14:foregroundMark x1="52262" y1="5471" x2="60476" y2="8847"/>
                        <a14:foregroundMark x1="48571" y1="1979" x2="49881" y2="1979"/>
                        <a14:foregroundMark x1="85952" y1="31665" x2="98810" y2="52736"/>
                        <a14:foregroundMark x1="98810" y1="52736" x2="90476" y2="66240"/>
                        <a14:foregroundMark x1="42024" y1="93830" x2="48810" y2="97322"/>
                        <a14:foregroundMark x1="48810" y1="97322" x2="56190" y2="97439"/>
                        <a14:foregroundMark x1="56190" y1="97439" x2="65357" y2="94645"/>
                        <a14:foregroundMark x1="65357" y1="94645" x2="65357" y2="94645"/>
                        <a14:foregroundMark x1="50952" y1="98370" x2="50595" y2="98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24" y="5078811"/>
            <a:ext cx="1475375" cy="15087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812444-15CD-ECDE-A0F8-5E94E5F370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35" y="273131"/>
            <a:ext cx="2085700" cy="20857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80D6141-E646-BAE6-5B1B-22B057B569A2}"/>
              </a:ext>
            </a:extLst>
          </p:cNvPr>
          <p:cNvSpPr txBox="1"/>
          <p:nvPr userDrawn="1"/>
        </p:nvSpPr>
        <p:spPr>
          <a:xfrm>
            <a:off x="3463869" y="3325921"/>
            <a:ext cx="5264264" cy="830997"/>
          </a:xfrm>
          <a:prstGeom prst="rect">
            <a:avLst/>
          </a:prstGeom>
          <a:solidFill>
            <a:srgbClr val="7CCAD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>
                <a:latin typeface="Aileron" panose="00000500000000000000" pitchFamily="50" charset="0"/>
              </a:rPr>
              <a:t>Nous sommes également présents sur Facebook et Pinterest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151F21-F9C6-439D-1083-FEF42D580D74}"/>
              </a:ext>
            </a:extLst>
          </p:cNvPr>
          <p:cNvSpPr txBox="1"/>
          <p:nvPr userDrawn="1"/>
        </p:nvSpPr>
        <p:spPr>
          <a:xfrm>
            <a:off x="4952137" y="5679884"/>
            <a:ext cx="2442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kern="1200" dirty="0">
                <a:solidFill>
                  <a:srgbClr val="002060"/>
                </a:solidFill>
                <a:effectLst/>
                <a:latin typeface="Aileron" panose="00000500000000000000" pitchFamily="50" charset="0"/>
                <a:ea typeface="+mn-ea"/>
                <a:cs typeface="+mn-cs"/>
              </a:rPr>
              <a:t>@textileforlife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B2C81E1-5551-DF7F-15BE-AE37E8FF4787}"/>
              </a:ext>
            </a:extLst>
          </p:cNvPr>
          <p:cNvSpPr txBox="1"/>
          <p:nvPr userDrawn="1"/>
        </p:nvSpPr>
        <p:spPr>
          <a:xfrm>
            <a:off x="4545931" y="1085148"/>
            <a:ext cx="2845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dirty="0">
                <a:solidFill>
                  <a:srgbClr val="002060"/>
                </a:solidFill>
                <a:effectLst/>
                <a:latin typeface="Aileron" panose="00000500000000000000" pitchFamily="50" charset="0"/>
              </a:rPr>
              <a:t>@TextileForLife</a:t>
            </a:r>
            <a:endParaRPr lang="fr-FR" sz="2400" b="1" dirty="0">
              <a:solidFill>
                <a:srgbClr val="002060"/>
              </a:solidFill>
              <a:latin typeface="Ailero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3BDC54-8891-D217-84CA-AA7D2B03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611447-3298-F542-D356-CED74FB38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4F74DE-1986-AB62-40F9-619E4F560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72A937-9AED-6B07-464C-29CC6093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D980AE-C92C-D03C-F947-CD42419C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55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E379A-C3B5-7340-0B68-2296DD2D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1633E4-6078-883A-AC26-527D3102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82ED20-F1B7-0CD5-EBEE-3F28F2F3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70D9A1-0F78-9B7C-6A8A-5E6738C0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1B937E-D87B-1AA2-9406-99D4A92A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108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0C64BB-1177-A5AC-2B37-86763AAB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87A209-3AF8-ED60-5279-58DF5EAE7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8C1F6F-F3D1-FD9A-822C-808E546E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5F1EC3-C309-2A20-EC63-054AE93E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A014D7-0E58-3527-15B8-800C639C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B9F32C-4C4D-340A-49B4-04C8F73D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53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6A031-CB2D-FB30-E980-207FB079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70C7C2-CC5B-5D46-1715-8087B7267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7DA3E6-B966-6A7B-8437-DA429F0D5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24292A-0F93-057E-73CD-DB53B3920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8543130-DB4B-1539-752C-6F516F9C2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7E11CF-8702-E4A4-60C2-934BF2BE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29F76E-6F31-665E-4133-185F0967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B572FCC-01B6-A68E-0ADD-2D76DC27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10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A2104-0163-39EE-74E8-070F26F9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19F69C-C31D-4BCF-549D-3D6FB67A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41CFF9-7202-226E-FC46-29B31791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4B101C-9F88-D97D-2327-67BF5145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3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163BCC-83F6-996B-986B-40D29829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3E5B0E3-2B73-A592-8FF3-7D86E7BB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D516AE-AA44-65A7-A82B-FFFFADDC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35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C3939-081D-93EE-C4B1-367281C2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C2353E-53BE-BC1C-1708-7F6732EBF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047227-1EE4-3736-E330-7148861B1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FF70A0-4622-F0CE-07B5-301D98570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A55D21-753B-F4A4-FF11-7CF1A553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A3E7E8-F100-E2AF-912D-30FC4449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64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5357D-C1EB-7FDE-3A5A-14E48648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D89894-B030-F11E-A475-ED6EDD87B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CFFDB4-40D1-E816-ACF2-4B36E120F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3F8B7E-34A9-0717-B070-79791E89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FC9D06-0615-9B9E-E911-0626ADEA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ED4064-BA0F-19FE-780E-8FDA0102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36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01979E"/>
            </a:gs>
            <a:gs pos="100000">
              <a:srgbClr val="8AD0D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866C3A1-1849-584E-5E14-ABE9ED13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A13EAA-7352-2066-0270-9B8CA98C1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A84185-31B7-87DE-5580-EBF9B0DDC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BDEA6-925B-4341-9359-9A4428B4C496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655A42-AF46-4351-FF90-597A2568E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10F99-0FB3-0854-B0F6-CC1B7BD6C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F748A-AA02-4A26-A05C-3FE179AD9BE9}" type="slidenum">
              <a:rPr lang="fr-FR" smtClean="0"/>
              <a:t>‹N°›</a:t>
            </a:fld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86A8F29-AF47-E17E-CC71-56DF3112B38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2968">
            <a:off x="10419403" y="5083127"/>
            <a:ext cx="2457546" cy="24575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9088C6A-217E-3746-1366-8278D023005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2784">
            <a:off x="-627820" y="-639432"/>
            <a:ext cx="2354489" cy="23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3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utt.ly/WHnA3sP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utt.ly/BHnDf55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D95E93-E39B-AE93-D186-D9523056A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" r="-2" b="6164"/>
          <a:stretch/>
        </p:blipFill>
        <p:spPr>
          <a:xfrm>
            <a:off x="105200" y="598114"/>
            <a:ext cx="6895323" cy="625988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82F1C10-32E8-EC9D-DB98-B55100228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919" y="4034575"/>
            <a:ext cx="6391468" cy="168989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9600" dirty="0">
                <a:latin typeface="Belleza" panose="02000503050000020003" pitchFamily="2" charset="0"/>
              </a:rPr>
              <a:t>2021 </a:t>
            </a:r>
            <a:br>
              <a:rPr lang="fr-FR" sz="9600" dirty="0">
                <a:latin typeface="Belleza" panose="02000503050000020003" pitchFamily="2" charset="0"/>
              </a:rPr>
            </a:br>
            <a:br>
              <a:rPr lang="fr-FR" sz="9600" dirty="0">
                <a:latin typeface="Belleza" panose="02000503050000020003" pitchFamily="2" charset="0"/>
              </a:rPr>
            </a:br>
            <a:r>
              <a:rPr lang="fr-FR" sz="9600" dirty="0">
                <a:latin typeface="Belleza" panose="02000503050000020003" pitchFamily="2" charset="0"/>
              </a:rPr>
              <a:t>2022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05E76D2-69E5-4773-C529-63B82E3636E4}"/>
              </a:ext>
            </a:extLst>
          </p:cNvPr>
          <p:cNvCxnSpPr>
            <a:cxnSpLocks/>
          </p:cNvCxnSpPr>
          <p:nvPr/>
        </p:nvCxnSpPr>
        <p:spPr>
          <a:xfrm>
            <a:off x="8027299" y="3694539"/>
            <a:ext cx="227416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38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86B24390-5A70-75FB-E233-F56ACB55869C}"/>
              </a:ext>
            </a:extLst>
          </p:cNvPr>
          <p:cNvSpPr txBox="1">
            <a:spLocks/>
          </p:cNvSpPr>
          <p:nvPr/>
        </p:nvSpPr>
        <p:spPr>
          <a:xfrm>
            <a:off x="2880557" y="1935569"/>
            <a:ext cx="6430886" cy="6278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dirty="0">
                <a:latin typeface="Belleza" panose="02000503050000020003" pitchFamily="2" charset="0"/>
              </a:rPr>
              <a:t>Les commandes de vente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837E34-8FF5-8741-1DB0-D53103D848EA}"/>
              </a:ext>
            </a:extLst>
          </p:cNvPr>
          <p:cNvSpPr txBox="1"/>
          <p:nvPr/>
        </p:nvSpPr>
        <p:spPr>
          <a:xfrm>
            <a:off x="2880557" y="2878925"/>
            <a:ext cx="617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dirty="0">
                <a:latin typeface="Belleza" panose="02000503050000020003" pitchFamily="2" charset="0"/>
              </a:rPr>
              <a:t>Les commandes d’achat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60BB7C-C14D-D669-A254-B0C1B2D994B8}"/>
              </a:ext>
            </a:extLst>
          </p:cNvPr>
          <p:cNvSpPr txBox="1"/>
          <p:nvPr/>
        </p:nvSpPr>
        <p:spPr>
          <a:xfrm>
            <a:off x="2880557" y="3864167"/>
            <a:ext cx="6885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dirty="0">
                <a:latin typeface="Belleza" panose="02000503050000020003" pitchFamily="2" charset="0"/>
              </a:rPr>
              <a:t>Les commandes personnelles</a:t>
            </a:r>
          </a:p>
        </p:txBody>
      </p:sp>
    </p:spTree>
    <p:extLst>
      <p:ext uri="{BB962C8B-B14F-4D97-AF65-F5344CB8AC3E}">
        <p14:creationId xmlns:p14="http://schemas.microsoft.com/office/powerpoint/2010/main" val="54594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6E8330-21ED-C2C5-5935-260B5E188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7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8C3E56-B1D7-BD5C-34C7-8732B226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6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1EBDCE-C96A-77C5-22A6-6F0E7053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4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538549-C0C4-654A-85E1-AA5848FA5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33" y="1373067"/>
            <a:ext cx="4807821" cy="25482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C16DF6-E22B-5722-C7DE-3397A51B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486" y="4262907"/>
            <a:ext cx="4909028" cy="24724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B8920B-B42F-4ACF-DBD3-A5DFBF2CA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695" y="1374992"/>
            <a:ext cx="5055572" cy="25462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7471A16-888E-1F00-8A90-3858FFC089EA}"/>
              </a:ext>
            </a:extLst>
          </p:cNvPr>
          <p:cNvSpPr txBox="1"/>
          <p:nvPr/>
        </p:nvSpPr>
        <p:spPr>
          <a:xfrm>
            <a:off x="1618938" y="323557"/>
            <a:ext cx="978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elleza" panose="02000503050000020003"/>
              </a:rPr>
              <a:t>Les principaux outils commerciaux de l’EEP</a:t>
            </a:r>
          </a:p>
        </p:txBody>
      </p:sp>
    </p:spTree>
    <p:extLst>
      <p:ext uri="{BB962C8B-B14F-4D97-AF65-F5344CB8AC3E}">
        <p14:creationId xmlns:p14="http://schemas.microsoft.com/office/powerpoint/2010/main" val="39080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8683B44E-1700-3830-0C1F-80570F21EC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8723850"/>
              </p:ext>
            </p:extLst>
          </p:nvPr>
        </p:nvGraphicFramePr>
        <p:xfrm>
          <a:off x="2031999" y="1266092"/>
          <a:ext cx="8026401" cy="4872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F1EC914-8104-15E1-12F2-046A9BF09E43}"/>
              </a:ext>
            </a:extLst>
          </p:cNvPr>
          <p:cNvSpPr txBox="1"/>
          <p:nvPr/>
        </p:nvSpPr>
        <p:spPr>
          <a:xfrm>
            <a:off x="1633928" y="259346"/>
            <a:ext cx="938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elleza" panose="02000503050000020003"/>
              </a:rPr>
              <a:t>Les principaux outils commerciaux de l’EEP</a:t>
            </a:r>
          </a:p>
        </p:txBody>
      </p:sp>
    </p:spTree>
    <p:extLst>
      <p:ext uri="{BB962C8B-B14F-4D97-AF65-F5344CB8AC3E}">
        <p14:creationId xmlns:p14="http://schemas.microsoft.com/office/powerpoint/2010/main" val="8084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597587-8840-4560-8262-E1BA8B687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57597587-8840-4560-8262-E1BA8B6871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B11CC8-1C05-4B4D-85CB-5B2B0032B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21B11CC8-1C05-4B4D-85CB-5B2B0032BE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FCB718-E787-4214-8B0C-2C6600BA53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04FCB718-E787-4214-8B0C-2C6600BA53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AAF0E0-92E7-49DF-BCC8-1CF21A724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ABAAF0E0-92E7-49DF-BCC8-1CF21A724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E40A3D-F6EB-433E-B490-6C30B41CA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64E40A3D-F6EB-433E-B490-6C30B41CA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6A6C00-B014-4D26-921C-78A1C5B05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C96A6C00-B014-4D26-921C-78A1C5B053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E38BBD-D231-318E-C479-B252D2515361}"/>
              </a:ext>
            </a:extLst>
          </p:cNvPr>
          <p:cNvSpPr txBox="1"/>
          <p:nvPr/>
        </p:nvSpPr>
        <p:spPr>
          <a:xfrm>
            <a:off x="1304544" y="310819"/>
            <a:ext cx="1026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Belleza"/>
              </a:rPr>
              <a:t>Chiffre d’affaires HT du 01/01/2022 au 29/04/2022 : 11 922,20€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1518AB-186B-D0B4-BFFE-C2B91867B925}"/>
              </a:ext>
            </a:extLst>
          </p:cNvPr>
          <p:cNvSpPr txBox="1"/>
          <p:nvPr/>
        </p:nvSpPr>
        <p:spPr>
          <a:xfrm>
            <a:off x="1591056" y="3334435"/>
            <a:ext cx="9869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  <a:latin typeface="Belleza"/>
              </a:rPr>
              <a:t>Chiffre d’affaires HT du 01/01/2019 au 29/04/2019 : 163 143,40€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62C62B-AFA1-A864-C979-5D4EDD958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628" y="3981428"/>
            <a:ext cx="9001495" cy="7595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40D1A9-59EB-CCD2-DE97-62D9E1CFE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277" y="4883640"/>
            <a:ext cx="3872435" cy="18626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572262-5526-7888-8CE5-DEE79B57A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16" y="3195604"/>
            <a:ext cx="1169040" cy="12305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2B47AC-7E8D-F880-E5F7-F28141117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773" y="1588212"/>
            <a:ext cx="3723441" cy="16963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4E06E3-B1E2-8F7B-E95F-9C4FD2592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82" y="992361"/>
            <a:ext cx="9077325" cy="2571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21A069-2D94-3DCD-8DD3-AB5519A58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82" y="1201732"/>
            <a:ext cx="9077325" cy="2476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8A09B0-40B7-4EE6-2BFB-4B5DE8D88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7364" y="79690"/>
            <a:ext cx="936885" cy="7700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EB42E00-27F9-6B99-B248-31284C5A4830}"/>
              </a:ext>
            </a:extLst>
          </p:cNvPr>
          <p:cNvSpPr txBox="1"/>
          <p:nvPr/>
        </p:nvSpPr>
        <p:spPr>
          <a:xfrm>
            <a:off x="422016" y="4426172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Logo 2019</a:t>
            </a:r>
          </a:p>
        </p:txBody>
      </p:sp>
    </p:spTree>
    <p:extLst>
      <p:ext uri="{BB962C8B-B14F-4D97-AF65-F5344CB8AC3E}">
        <p14:creationId xmlns:p14="http://schemas.microsoft.com/office/powerpoint/2010/main" val="19191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8F7D8B9-D9BC-0CE0-2410-444167325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829" y="1045660"/>
            <a:ext cx="1234470" cy="1014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4CA90C-8542-331F-D940-BCB18167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62" y="4141463"/>
            <a:ext cx="973525" cy="10247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140CA9-F698-DD33-6CD3-B2CFB660C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336" y="1274726"/>
            <a:ext cx="8259328" cy="7984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D6C5A2-4B94-ACE0-A5CC-FBDA878AA0D3}"/>
              </a:ext>
            </a:extLst>
          </p:cNvPr>
          <p:cNvSpPr txBox="1"/>
          <p:nvPr/>
        </p:nvSpPr>
        <p:spPr>
          <a:xfrm>
            <a:off x="2570583" y="2223579"/>
            <a:ext cx="7254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ileron" panose="00000500000000000000" pitchFamily="50" charset="0"/>
              </a:rPr>
              <a:t>339 produits expédiés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ileron" panose="00000500000000000000" pitchFamily="50" charset="0"/>
              </a:rPr>
              <a:t> Prix achats  Total 8228,45€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ileron" panose="00000500000000000000" pitchFamily="50" charset="0"/>
              </a:rPr>
              <a:t>Prix ventes HT 11922,20€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ileron" panose="00000500000000000000" pitchFamily="50" charset="0"/>
              </a:rPr>
              <a:t>Valeur de la marge 3693,75€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E17D4B-E4F7-24E3-3A3D-9E71B7C11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671" y="4410561"/>
            <a:ext cx="8526065" cy="52394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E4F48C-619F-F26B-AE92-959B60E315F1}"/>
              </a:ext>
            </a:extLst>
          </p:cNvPr>
          <p:cNvSpPr txBox="1"/>
          <p:nvPr/>
        </p:nvSpPr>
        <p:spPr>
          <a:xfrm>
            <a:off x="2712720" y="5166226"/>
            <a:ext cx="7254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ileron" panose="00000500000000000000" pitchFamily="50" charset="0"/>
              </a:rPr>
              <a:t>2600 produits expédiés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ileron" panose="00000500000000000000" pitchFamily="50" charset="0"/>
              </a:rPr>
              <a:t> Prix achats  Total 61 196,06€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ileron" panose="00000500000000000000" pitchFamily="50" charset="0"/>
              </a:rPr>
              <a:t>Prix ventes HT 163 143,40€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ileron" panose="00000500000000000000" pitchFamily="50" charset="0"/>
              </a:rPr>
              <a:t>Valeur de la marge 101 947,34€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B047D3-1D2D-5DFB-A0A8-2DC1E6012105}"/>
              </a:ext>
            </a:extLst>
          </p:cNvPr>
          <p:cNvSpPr txBox="1"/>
          <p:nvPr/>
        </p:nvSpPr>
        <p:spPr>
          <a:xfrm>
            <a:off x="2281023" y="3563291"/>
            <a:ext cx="7833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Belleza"/>
              </a:rPr>
              <a:t>Marge et Quantités de produits vendus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Belleza"/>
              </a:rPr>
              <a:t>Du 01/01/2019 au 29/04/2019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B86B238-30E1-52B1-EB61-31E069FA5B1F}"/>
              </a:ext>
            </a:extLst>
          </p:cNvPr>
          <p:cNvSpPr txBox="1"/>
          <p:nvPr/>
        </p:nvSpPr>
        <p:spPr>
          <a:xfrm>
            <a:off x="2468880" y="335123"/>
            <a:ext cx="7254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Belleza"/>
              </a:rPr>
              <a:t>Marge et Quantités de produits vendus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Belleza"/>
              </a:rPr>
              <a:t>Du 01/01/2022 au 29/04/2022</a:t>
            </a:r>
          </a:p>
        </p:txBody>
      </p:sp>
    </p:spTree>
    <p:extLst>
      <p:ext uri="{BB962C8B-B14F-4D97-AF65-F5344CB8AC3E}">
        <p14:creationId xmlns:p14="http://schemas.microsoft.com/office/powerpoint/2010/main" val="37753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4F47913-7273-BE00-C4F9-D128DFA434AB}"/>
              </a:ext>
            </a:extLst>
          </p:cNvPr>
          <p:cNvSpPr txBox="1"/>
          <p:nvPr/>
        </p:nvSpPr>
        <p:spPr>
          <a:xfrm>
            <a:off x="2403186" y="362925"/>
            <a:ext cx="7254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elleza"/>
              </a:rPr>
              <a:t>Top 5 clients du 01/01/22 au 29/04/2022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9B2EB4-3C59-EF1E-20E5-1BCC4793E0D3}"/>
              </a:ext>
            </a:extLst>
          </p:cNvPr>
          <p:cNvSpPr txBox="1"/>
          <p:nvPr/>
        </p:nvSpPr>
        <p:spPr>
          <a:xfrm>
            <a:off x="2468880" y="3431859"/>
            <a:ext cx="7254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elleza"/>
              </a:rPr>
              <a:t>Top 5 clients du 01/01/2019 au 29/04/2019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D06176-B119-93AE-A7D7-CBC06CCAC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381" y="468768"/>
            <a:ext cx="1234470" cy="1014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3710F9-B323-E6EA-CA29-6AA5DDC0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46" y="3662692"/>
            <a:ext cx="1060744" cy="1116572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556B24-3333-0EB2-5E4E-6A51BF26A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24" y="4175074"/>
            <a:ext cx="5994746" cy="18244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1E125A-5C24-759F-C894-335B1E37B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724" y="1099606"/>
            <a:ext cx="5994746" cy="178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8" descr="Une image contenant table&#10;&#10;Description générée automatiquement">
            <a:extLst>
              <a:ext uri="{FF2B5EF4-FFF2-40B4-BE49-F238E27FC236}">
                <a16:creationId xmlns:a16="http://schemas.microsoft.com/office/drawing/2014/main" id="{420C5FA4-A170-9441-7320-8BB62E22B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21"/>
          <a:stretch/>
        </p:blipFill>
        <p:spPr>
          <a:xfrm>
            <a:off x="476696" y="1762658"/>
            <a:ext cx="10049070" cy="4633129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00F8D5-A888-6F8F-2A3F-D8295CF5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19459"/>
            <a:ext cx="10388082" cy="993656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Belleza"/>
              </a:rPr>
              <a:t>État des dépenses du 01/12/2021 au 31/03/2022</a:t>
            </a:r>
          </a:p>
        </p:txBody>
      </p:sp>
    </p:spTree>
    <p:extLst>
      <p:ext uri="{BB962C8B-B14F-4D97-AF65-F5344CB8AC3E}">
        <p14:creationId xmlns:p14="http://schemas.microsoft.com/office/powerpoint/2010/main" val="23566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4C7AB-6D92-0BF1-CC39-100A0B7C5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409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sz="7200" dirty="0">
                <a:latin typeface="Belleza" panose="02000503050000020003" pitchFamily="2" charset="0"/>
              </a:rPr>
              <a:t>Entreprise d’Entrainement Pédagogique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4EBF7-CE88-5F4B-0CB3-F719D1945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8142"/>
            <a:ext cx="9144000" cy="1655762"/>
          </a:xfrm>
        </p:spPr>
        <p:txBody>
          <a:bodyPr>
            <a:normAutofit/>
          </a:bodyPr>
          <a:lstStyle/>
          <a:p>
            <a:r>
              <a:rPr lang="fr-FR" sz="8000" b="1" dirty="0">
                <a:latin typeface="Belleza" panose="02000503050000020003"/>
              </a:rPr>
              <a:t>TEXTILE FOR LIFE</a:t>
            </a:r>
          </a:p>
        </p:txBody>
      </p:sp>
    </p:spTree>
    <p:extLst>
      <p:ext uri="{BB962C8B-B14F-4D97-AF65-F5344CB8AC3E}">
        <p14:creationId xmlns:p14="http://schemas.microsoft.com/office/powerpoint/2010/main" val="28158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0AE026-4797-5DC2-A6C6-C90DE0C4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425" y="365125"/>
            <a:ext cx="10786450" cy="920467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>
                <a:latin typeface="Belleza"/>
              </a:rPr>
              <a:t>Répartition en % des achats</a:t>
            </a:r>
            <a:br>
              <a:rPr lang="fr-FR" sz="4000" b="1" dirty="0">
                <a:latin typeface="Belleza"/>
              </a:rPr>
            </a:br>
            <a:r>
              <a:rPr lang="fr-FR" sz="4000" b="1" dirty="0">
                <a:latin typeface="Belleza"/>
              </a:rPr>
              <a:t>du 01/12/21 au 31/03/22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ECA4DD-9516-9097-D460-5B46DAEFC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9" b="89825" l="9912" r="89892">
                        <a14:foregroundMark x1="26398" y1="12242" x2="39058" y2="5564"/>
                        <a14:foregroundMark x1="39745" y1="87281" x2="49755" y2="87758"/>
                        <a14:foregroundMark x1="59666" y1="88394" x2="68891" y2="85056"/>
                        <a14:foregroundMark x1="52502" y1="5087" x2="52797" y2="3339"/>
                        <a14:foregroundMark x1="59274" y1="3975" x2="59274" y2="3975"/>
                        <a14:foregroundMark x1="51129" y1="16693" x2="51129" y2="16693"/>
                        <a14:foregroundMark x1="26398" y1="12083" x2="26398" y2="12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425" y="1549879"/>
            <a:ext cx="8599325" cy="5308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1038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-05-18 13-25-34_Trim">
            <a:hlinkClick r:id="" action="ppaction://media"/>
            <a:extLst>
              <a:ext uri="{FF2B5EF4-FFF2-40B4-BE49-F238E27FC236}">
                <a16:creationId xmlns:a16="http://schemas.microsoft.com/office/drawing/2014/main" id="{AC469668-884D-C897-BF7F-B3215EB271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48" b="6251"/>
          <a:stretch/>
        </p:blipFill>
        <p:spPr>
          <a:xfrm>
            <a:off x="1711105" y="901727"/>
            <a:ext cx="8701256" cy="544007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FBAFC2-5F30-8CE5-BCE1-611E74B4D93C}"/>
              </a:ext>
            </a:extLst>
          </p:cNvPr>
          <p:cNvSpPr txBox="1"/>
          <p:nvPr/>
        </p:nvSpPr>
        <p:spPr>
          <a:xfrm>
            <a:off x="1843790" y="153461"/>
            <a:ext cx="856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elleza" panose="02000503050000020003" pitchFamily="2" charset="0"/>
                <a:ea typeface="+mj-ea"/>
                <a:cs typeface="+mj-cs"/>
              </a:rPr>
              <a:t>Exemple</a:t>
            </a:r>
            <a:r>
              <a:rPr lang="fr-FR" sz="4000" b="1" dirty="0">
                <a:latin typeface="Belleza" panose="02000503050000020003" pitchFamily="2" charset="0"/>
              </a:rPr>
              <a:t> </a:t>
            </a:r>
            <a:r>
              <a:rPr lang="fr-FR" sz="4000" b="1" dirty="0">
                <a:latin typeface="Belleza" panose="02000503050000020003" pitchFamily="2" charset="0"/>
                <a:ea typeface="+mj-ea"/>
                <a:cs typeface="+mj-cs"/>
              </a:rPr>
              <a:t>de règlement par le REEP</a:t>
            </a:r>
          </a:p>
        </p:txBody>
      </p:sp>
    </p:spTree>
    <p:extLst>
      <p:ext uri="{BB962C8B-B14F-4D97-AF65-F5344CB8AC3E}">
        <p14:creationId xmlns:p14="http://schemas.microsoft.com/office/powerpoint/2010/main" val="34472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32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284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916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744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420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06A3A4-98A5-A3A5-93D7-DAAB8BDAD1F1}"/>
              </a:ext>
            </a:extLst>
          </p:cNvPr>
          <p:cNvSpPr/>
          <p:nvPr/>
        </p:nvSpPr>
        <p:spPr>
          <a:xfrm>
            <a:off x="1129468" y="5464542"/>
            <a:ext cx="287670" cy="171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61585A-9C9B-2784-7B58-16CC75338976}"/>
              </a:ext>
            </a:extLst>
          </p:cNvPr>
          <p:cNvSpPr txBox="1"/>
          <p:nvPr/>
        </p:nvSpPr>
        <p:spPr>
          <a:xfrm>
            <a:off x="1129468" y="2151727"/>
            <a:ext cx="2897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Belleza" panose="02000503050000020003" pitchFamily="2" charset="0"/>
              </a:rPr>
              <a:t>Merci à l’ensemble de nos financeurs.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7BA920-1C51-CF6A-452E-A41ADA854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1" y="5282017"/>
            <a:ext cx="4559759" cy="1393681"/>
          </a:xfrm>
          <a:prstGeom prst="rect">
            <a:avLst/>
          </a:prstGeom>
        </p:spPr>
      </p:pic>
      <p:pic>
        <p:nvPicPr>
          <p:cNvPr id="4" name="Vidéo 7">
            <a:hlinkClick r:id="" action="ppaction://media"/>
            <a:extLst>
              <a:ext uri="{FF2B5EF4-FFF2-40B4-BE49-F238E27FC236}">
                <a16:creationId xmlns:a16="http://schemas.microsoft.com/office/drawing/2014/main" id="{C23E01C2-D098-6AE0-F112-8F4685D98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6395" y="0"/>
            <a:ext cx="3857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F8B12-E9BA-1FAD-4E38-23298031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887" y="461999"/>
            <a:ext cx="5900225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Belleza" panose="02000503050000020003"/>
              </a:rPr>
              <a:t>Présentation de l’EEP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6BF914-DA1B-FBC9-CF8B-885504E16E7B}"/>
              </a:ext>
            </a:extLst>
          </p:cNvPr>
          <p:cNvSpPr txBox="1"/>
          <p:nvPr/>
        </p:nvSpPr>
        <p:spPr>
          <a:xfrm>
            <a:off x="483577" y="2039900"/>
            <a:ext cx="112248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0" dirty="0">
                <a:solidFill>
                  <a:srgbClr val="232323"/>
                </a:solidFill>
                <a:effectLst/>
                <a:latin typeface="Aileron" panose="00000500000000000000" pitchFamily="50" charset="0"/>
              </a:rPr>
              <a:t>T4L est une entreprise d’entrainement pédagogique créée le 1</a:t>
            </a:r>
            <a:r>
              <a:rPr lang="fr-FR" sz="2400" i="0" baseline="30000" dirty="0">
                <a:solidFill>
                  <a:srgbClr val="232323"/>
                </a:solidFill>
                <a:effectLst/>
                <a:latin typeface="Aileron" panose="00000500000000000000" pitchFamily="50" charset="0"/>
              </a:rPr>
              <a:t>er</a:t>
            </a:r>
            <a:r>
              <a:rPr lang="fr-FR" sz="2400" i="0" dirty="0">
                <a:solidFill>
                  <a:srgbClr val="232323"/>
                </a:solidFill>
                <a:effectLst/>
                <a:latin typeface="Aileron" panose="00000500000000000000" pitchFamily="50" charset="0"/>
              </a:rPr>
              <a:t> janvier 2019.</a:t>
            </a:r>
          </a:p>
          <a:p>
            <a:pPr algn="ctr"/>
            <a:r>
              <a:rPr lang="fr-FR" sz="2400" i="0" dirty="0">
                <a:solidFill>
                  <a:srgbClr val="232323"/>
                </a:solidFill>
                <a:effectLst/>
                <a:latin typeface="Aileron" panose="00000500000000000000" pitchFamily="50" charset="0"/>
              </a:rPr>
              <a:t>Notre activité principale était basée sur les équipements de protections individuelles (EPI) et des vêtements de running. </a:t>
            </a:r>
          </a:p>
          <a:p>
            <a:pPr algn="ctr"/>
            <a:r>
              <a:rPr lang="fr-FR" sz="2400" i="0" dirty="0">
                <a:solidFill>
                  <a:srgbClr val="232323"/>
                </a:solidFill>
                <a:effectLst/>
                <a:latin typeface="Aileron" panose="00000500000000000000" pitchFamily="50" charset="0"/>
              </a:rPr>
              <a:t>En 2021, durant nos neuf mois de formation, nous avons décidé de donner naissance à un nouveau projet.</a:t>
            </a:r>
          </a:p>
          <a:p>
            <a:pPr algn="ctr"/>
            <a:r>
              <a:rPr lang="fr-FR" sz="2400" i="0" dirty="0">
                <a:solidFill>
                  <a:srgbClr val="232323"/>
                </a:solidFill>
                <a:effectLst/>
                <a:latin typeface="Aileron" panose="00000500000000000000" pitchFamily="50" charset="0"/>
              </a:rPr>
              <a:t>Textile For Life se refait une beauté en vous proposant une gamme qui vous ressemble et vous accompagne dans votre changement de vie de futurs parents.</a:t>
            </a:r>
          </a:p>
          <a:p>
            <a:pPr algn="ctr"/>
            <a:r>
              <a:rPr lang="fr-FR" sz="2400" i="0" dirty="0">
                <a:solidFill>
                  <a:srgbClr val="232323"/>
                </a:solidFill>
                <a:effectLst/>
                <a:latin typeface="Aileron" panose="00000500000000000000" pitchFamily="50" charset="0"/>
              </a:rPr>
              <a:t>Nous sommes une entreprise éco responsable afin de préserver l'avenir de notre planète et les générations à venir.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23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6795E6-4B8B-E5B3-5232-01282DE9A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674" y="312908"/>
            <a:ext cx="7747782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Belleza"/>
              </a:rPr>
              <a:t>Les Titres Professionnels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7DE48F-7DF5-7853-B198-E32DA6AD8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97" y="1949450"/>
            <a:ext cx="11136768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2400" dirty="0">
                <a:latin typeface="Aileron" panose="00000500000000000000" pitchFamily="50" charset="0"/>
              </a:rPr>
              <a:t>Assistant(e) de direction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dirty="0">
                <a:latin typeface="Aileron" panose="00000500000000000000" pitchFamily="50" charset="0"/>
              </a:rPr>
              <a:t>Assistant(e) commercial(e)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dirty="0">
                <a:latin typeface="Aileron" panose="00000500000000000000" pitchFamily="50" charset="0"/>
              </a:rPr>
              <a:t>Assistant (e) de comptabilité et d’administration en TPE/PME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dirty="0">
                <a:latin typeface="Aileron" panose="00000500000000000000" pitchFamily="50" charset="0"/>
              </a:rPr>
              <a:t>Assistant(e) d’administration et de communication commerciale en TPE/PME</a:t>
            </a:r>
          </a:p>
        </p:txBody>
      </p:sp>
    </p:spTree>
    <p:extLst>
      <p:ext uri="{BB962C8B-B14F-4D97-AF65-F5344CB8AC3E}">
        <p14:creationId xmlns:p14="http://schemas.microsoft.com/office/powerpoint/2010/main" val="17683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EEBA1-5CBF-BCA3-DBB2-FC545A05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13" y="126189"/>
            <a:ext cx="6931926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Belleza"/>
              </a:rPr>
              <a:t>Organigramme de l’EEP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4A2F2E-5D44-B87F-CB8F-D8FCC7BF0CA9}"/>
              </a:ext>
            </a:extLst>
          </p:cNvPr>
          <p:cNvSpPr/>
          <p:nvPr/>
        </p:nvSpPr>
        <p:spPr>
          <a:xfrm>
            <a:off x="2971231" y="2772996"/>
            <a:ext cx="1023582" cy="122829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F41CB40-8F9E-695B-FA43-5B7895FFD3FB}"/>
              </a:ext>
            </a:extLst>
          </p:cNvPr>
          <p:cNvSpPr/>
          <p:nvPr/>
        </p:nvSpPr>
        <p:spPr>
          <a:xfrm>
            <a:off x="1283458" y="4729677"/>
            <a:ext cx="1023582" cy="122829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1448564-3AD0-F395-BB06-C5F26727C149}"/>
              </a:ext>
            </a:extLst>
          </p:cNvPr>
          <p:cNvSpPr/>
          <p:nvPr/>
        </p:nvSpPr>
        <p:spPr>
          <a:xfrm>
            <a:off x="2459440" y="4662519"/>
            <a:ext cx="1023582" cy="122829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AE79EB0-B8CF-C15F-D55D-B56058F287CC}"/>
              </a:ext>
            </a:extLst>
          </p:cNvPr>
          <p:cNvSpPr/>
          <p:nvPr/>
        </p:nvSpPr>
        <p:spPr>
          <a:xfrm>
            <a:off x="3662718" y="4653883"/>
            <a:ext cx="1023582" cy="122829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4FE8EAC-17FB-8F22-8961-EF7D2D6CA1D9}"/>
              </a:ext>
            </a:extLst>
          </p:cNvPr>
          <p:cNvSpPr/>
          <p:nvPr/>
        </p:nvSpPr>
        <p:spPr>
          <a:xfrm>
            <a:off x="4838700" y="4653883"/>
            <a:ext cx="1023582" cy="1228298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5C9F76C-D638-1721-F4AF-040D77A4CCAC}"/>
              </a:ext>
            </a:extLst>
          </p:cNvPr>
          <p:cNvSpPr/>
          <p:nvPr/>
        </p:nvSpPr>
        <p:spPr>
          <a:xfrm>
            <a:off x="5975444" y="4662519"/>
            <a:ext cx="1023582" cy="122829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C8322DF-6767-BE2D-822B-AFD607F4E0DD}"/>
              </a:ext>
            </a:extLst>
          </p:cNvPr>
          <p:cNvSpPr/>
          <p:nvPr/>
        </p:nvSpPr>
        <p:spPr>
          <a:xfrm>
            <a:off x="7151426" y="4653883"/>
            <a:ext cx="1023582" cy="1228298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3B9AE90-11F9-CF44-1F1A-238568F9919F}"/>
              </a:ext>
            </a:extLst>
          </p:cNvPr>
          <p:cNvSpPr/>
          <p:nvPr/>
        </p:nvSpPr>
        <p:spPr>
          <a:xfrm>
            <a:off x="8313761" y="4653883"/>
            <a:ext cx="1023582" cy="1228298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D12B284-F175-49A8-D46B-181D6EFB88C8}"/>
              </a:ext>
            </a:extLst>
          </p:cNvPr>
          <p:cNvSpPr/>
          <p:nvPr/>
        </p:nvSpPr>
        <p:spPr>
          <a:xfrm>
            <a:off x="7290179" y="2772996"/>
            <a:ext cx="1023582" cy="1228298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B113F4F-FA95-F887-C37E-50C8523CA0F8}"/>
              </a:ext>
            </a:extLst>
          </p:cNvPr>
          <p:cNvSpPr/>
          <p:nvPr/>
        </p:nvSpPr>
        <p:spPr>
          <a:xfrm>
            <a:off x="4929117" y="1690688"/>
            <a:ext cx="1023582" cy="1228298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7CE44939-171E-1346-2E99-5521C9DA70B5}"/>
              </a:ext>
            </a:extLst>
          </p:cNvPr>
          <p:cNvCxnSpPr/>
          <p:nvPr/>
        </p:nvCxnSpPr>
        <p:spPr>
          <a:xfrm rot="10800000" flipV="1">
            <a:off x="3994814" y="2495953"/>
            <a:ext cx="907009" cy="64303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20A6FCF5-3AF4-CE4F-2DAF-9D20E478D09E}"/>
              </a:ext>
            </a:extLst>
          </p:cNvPr>
          <p:cNvCxnSpPr/>
          <p:nvPr/>
        </p:nvCxnSpPr>
        <p:spPr>
          <a:xfrm>
            <a:off x="5975444" y="2379711"/>
            <a:ext cx="1314735" cy="955555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3F33D7C-D196-6CE9-A0EA-7763496C1E5B}"/>
              </a:ext>
            </a:extLst>
          </p:cNvPr>
          <p:cNvCxnSpPr>
            <a:cxnSpLocks/>
          </p:cNvCxnSpPr>
          <p:nvPr/>
        </p:nvCxnSpPr>
        <p:spPr>
          <a:xfrm flipH="1">
            <a:off x="2061983" y="3684896"/>
            <a:ext cx="909248" cy="8962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B1288DC-1909-F38D-03BD-980BD32432FA}"/>
              </a:ext>
            </a:extLst>
          </p:cNvPr>
          <p:cNvCxnSpPr>
            <a:cxnSpLocks/>
          </p:cNvCxnSpPr>
          <p:nvPr/>
        </p:nvCxnSpPr>
        <p:spPr>
          <a:xfrm flipH="1">
            <a:off x="3036910" y="3837296"/>
            <a:ext cx="86721" cy="7438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77415A7-1F10-4FD2-C9FB-E5024FD0795E}"/>
              </a:ext>
            </a:extLst>
          </p:cNvPr>
          <p:cNvCxnSpPr>
            <a:cxnSpLocks/>
          </p:cNvCxnSpPr>
          <p:nvPr/>
        </p:nvCxnSpPr>
        <p:spPr>
          <a:xfrm>
            <a:off x="3947899" y="3991177"/>
            <a:ext cx="112593" cy="58991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4720290-30DF-3BBB-68D3-77F2186F8FA9}"/>
              </a:ext>
            </a:extLst>
          </p:cNvPr>
          <p:cNvCxnSpPr>
            <a:cxnSpLocks/>
          </p:cNvCxnSpPr>
          <p:nvPr/>
        </p:nvCxnSpPr>
        <p:spPr>
          <a:xfrm>
            <a:off x="3991827" y="3684896"/>
            <a:ext cx="1043592" cy="8962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996AAEF-7D6E-81AB-1E06-5B8DEF83B689}"/>
              </a:ext>
            </a:extLst>
          </p:cNvPr>
          <p:cNvCxnSpPr>
            <a:cxnSpLocks/>
          </p:cNvCxnSpPr>
          <p:nvPr/>
        </p:nvCxnSpPr>
        <p:spPr>
          <a:xfrm>
            <a:off x="4038741" y="3518166"/>
            <a:ext cx="2329006" cy="101573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00662DC-2277-6F0E-2ECB-4FAD9F779AB1}"/>
              </a:ext>
            </a:extLst>
          </p:cNvPr>
          <p:cNvCxnSpPr>
            <a:cxnSpLocks/>
          </p:cNvCxnSpPr>
          <p:nvPr/>
        </p:nvCxnSpPr>
        <p:spPr>
          <a:xfrm>
            <a:off x="4060492" y="3365079"/>
            <a:ext cx="3118230" cy="103813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D61C161-6556-7990-3734-E5B37038ED7B}"/>
              </a:ext>
            </a:extLst>
          </p:cNvPr>
          <p:cNvCxnSpPr>
            <a:cxnSpLocks/>
          </p:cNvCxnSpPr>
          <p:nvPr/>
        </p:nvCxnSpPr>
        <p:spPr>
          <a:xfrm>
            <a:off x="4016564" y="3230142"/>
            <a:ext cx="4565425" cy="135095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B92DC498-6CE3-29F9-DB93-7200B6164988}"/>
              </a:ext>
            </a:extLst>
          </p:cNvPr>
          <p:cNvSpPr txBox="1"/>
          <p:nvPr/>
        </p:nvSpPr>
        <p:spPr>
          <a:xfrm>
            <a:off x="8493457" y="3038563"/>
            <a:ext cx="165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Jérôme</a:t>
            </a:r>
          </a:p>
          <a:p>
            <a:r>
              <a:rPr lang="fr-FR" dirty="0"/>
              <a:t>Perrin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EA24337-AF49-6539-F4EC-795D2313B83E}"/>
              </a:ext>
            </a:extLst>
          </p:cNvPr>
          <p:cNvSpPr txBox="1"/>
          <p:nvPr/>
        </p:nvSpPr>
        <p:spPr>
          <a:xfrm>
            <a:off x="6103924" y="1542908"/>
            <a:ext cx="165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Carine</a:t>
            </a:r>
          </a:p>
          <a:p>
            <a:r>
              <a:rPr lang="fr-FR"/>
              <a:t>Perrin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CC320A0-187D-302F-3D64-0AACC080EBE9}"/>
              </a:ext>
            </a:extLst>
          </p:cNvPr>
          <p:cNvSpPr txBox="1"/>
          <p:nvPr/>
        </p:nvSpPr>
        <p:spPr>
          <a:xfrm>
            <a:off x="1440149" y="2989418"/>
            <a:ext cx="19670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/>
              <a:t>Marie-Laure </a:t>
            </a:r>
            <a:r>
              <a:rPr lang="fr-FR" dirty="0" err="1"/>
              <a:t>Lemistre</a:t>
            </a:r>
            <a:endParaRPr lang="fr-FR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07DEFEF-108E-A92B-3432-5C9EE646C47E}"/>
              </a:ext>
            </a:extLst>
          </p:cNvPr>
          <p:cNvSpPr txBox="1"/>
          <p:nvPr/>
        </p:nvSpPr>
        <p:spPr>
          <a:xfrm>
            <a:off x="1381629" y="6072655"/>
            <a:ext cx="1023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Nicola</a:t>
            </a:r>
          </a:p>
          <a:p>
            <a:r>
              <a:rPr lang="fr-FR"/>
              <a:t>Parma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BE75E10-177E-631B-F72F-E09F9DAF8800}"/>
              </a:ext>
            </a:extLst>
          </p:cNvPr>
          <p:cNvSpPr txBox="1"/>
          <p:nvPr/>
        </p:nvSpPr>
        <p:spPr>
          <a:xfrm>
            <a:off x="2445253" y="6090037"/>
            <a:ext cx="121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Hanane </a:t>
            </a:r>
            <a:r>
              <a:rPr lang="fr-FR" err="1"/>
              <a:t>Mhiddeb</a:t>
            </a:r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794461F-5415-5638-1AA2-A63CE42C9F37}"/>
              </a:ext>
            </a:extLst>
          </p:cNvPr>
          <p:cNvSpPr txBox="1"/>
          <p:nvPr/>
        </p:nvSpPr>
        <p:spPr>
          <a:xfrm>
            <a:off x="3662718" y="6076510"/>
            <a:ext cx="132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Murielle </a:t>
            </a:r>
            <a:r>
              <a:rPr lang="fr-FR" err="1"/>
              <a:t>Grandgirard</a:t>
            </a:r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A73FFE2-1D08-7CDC-CD6D-21E88854AE34}"/>
              </a:ext>
            </a:extLst>
          </p:cNvPr>
          <p:cNvSpPr txBox="1"/>
          <p:nvPr/>
        </p:nvSpPr>
        <p:spPr>
          <a:xfrm>
            <a:off x="5002331" y="6072654"/>
            <a:ext cx="13237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Raphaël </a:t>
            </a:r>
            <a:r>
              <a:rPr lang="fr-FR" err="1"/>
              <a:t>Dricot</a:t>
            </a:r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B6EFCFA-7883-1301-5E56-7C7AA878A1B6}"/>
              </a:ext>
            </a:extLst>
          </p:cNvPr>
          <p:cNvSpPr txBox="1"/>
          <p:nvPr/>
        </p:nvSpPr>
        <p:spPr>
          <a:xfrm>
            <a:off x="7258222" y="6072653"/>
            <a:ext cx="132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Aline </a:t>
            </a:r>
            <a:r>
              <a:rPr lang="fr-FR" err="1"/>
              <a:t>Bachetti</a:t>
            </a:r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7A15C8F-A929-1CF6-28C9-7A41C04C890F}"/>
              </a:ext>
            </a:extLst>
          </p:cNvPr>
          <p:cNvSpPr txBox="1"/>
          <p:nvPr/>
        </p:nvSpPr>
        <p:spPr>
          <a:xfrm>
            <a:off x="6103924" y="6090037"/>
            <a:ext cx="13237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Laëtitia Sibille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CD05ECD-08B2-5BD3-334A-26A4993D0848}"/>
              </a:ext>
            </a:extLst>
          </p:cNvPr>
          <p:cNvSpPr txBox="1"/>
          <p:nvPr/>
        </p:nvSpPr>
        <p:spPr>
          <a:xfrm>
            <a:off x="8503869" y="6072652"/>
            <a:ext cx="132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Martine </a:t>
            </a:r>
            <a:r>
              <a:rPr lang="fr-FR" err="1"/>
              <a:t>Gobber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7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4L Finale">
            <a:hlinkClick r:id="" action="ppaction://media"/>
            <a:extLst>
              <a:ext uri="{FF2B5EF4-FFF2-40B4-BE49-F238E27FC236}">
                <a16:creationId xmlns:a16="http://schemas.microsoft.com/office/drawing/2014/main" id="{2CA87970-4BCD-26B5-3545-246381A85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9678" y="950444"/>
            <a:ext cx="8812643" cy="495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2"/>
            <a:extLst>
              <a:ext uri="{FF2B5EF4-FFF2-40B4-BE49-F238E27FC236}">
                <a16:creationId xmlns:a16="http://schemas.microsoft.com/office/drawing/2014/main" id="{A6D9C39E-BCC8-14F5-FA66-57A138134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95" y="1528265"/>
            <a:ext cx="6316003" cy="44565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F139FD8-A0C6-5088-ED4B-70D37B627BB2}"/>
              </a:ext>
            </a:extLst>
          </p:cNvPr>
          <p:cNvSpPr txBox="1"/>
          <p:nvPr/>
        </p:nvSpPr>
        <p:spPr>
          <a:xfrm>
            <a:off x="3083604" y="287801"/>
            <a:ext cx="617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Belleza" panose="02000503050000020003" pitchFamily="2" charset="0"/>
              </a:rPr>
              <a:t>Notre catalogue en français</a:t>
            </a:r>
          </a:p>
        </p:txBody>
      </p:sp>
    </p:spTree>
    <p:extLst>
      <p:ext uri="{BB962C8B-B14F-4D97-AF65-F5344CB8AC3E}">
        <p14:creationId xmlns:p14="http://schemas.microsoft.com/office/powerpoint/2010/main" val="64459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64CE9F-C9DE-210B-813A-C6DF69DD6D7F}"/>
              </a:ext>
            </a:extLst>
          </p:cNvPr>
          <p:cNvSpPr txBox="1"/>
          <p:nvPr/>
        </p:nvSpPr>
        <p:spPr>
          <a:xfrm>
            <a:off x="3201861" y="456945"/>
            <a:ext cx="578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Belleza" panose="02000503050000020003" pitchFamily="2" charset="0"/>
              </a:rPr>
              <a:t>Notre catalogue en anglais</a:t>
            </a: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E6BF58A5-1BF0-DDB3-E1DE-CB533B3C6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"/>
          <a:stretch/>
        </p:blipFill>
        <p:spPr>
          <a:xfrm>
            <a:off x="2384612" y="1572426"/>
            <a:ext cx="7422776" cy="417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CB306B01-ACC6-3591-75DD-12223A8340A0}"/>
              </a:ext>
            </a:extLst>
          </p:cNvPr>
          <p:cNvSpPr txBox="1">
            <a:spLocks/>
          </p:cNvSpPr>
          <p:nvPr/>
        </p:nvSpPr>
        <p:spPr>
          <a:xfrm>
            <a:off x="1683171" y="2285946"/>
            <a:ext cx="8825658" cy="22861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8000" b="1" dirty="0">
                <a:latin typeface="Belleza" panose="02000503050000020003" pitchFamily="2" charset="0"/>
              </a:rPr>
              <a:t>La formalisation d’une procédure</a:t>
            </a:r>
          </a:p>
        </p:txBody>
      </p:sp>
    </p:spTree>
    <p:extLst>
      <p:ext uri="{BB962C8B-B14F-4D97-AF65-F5344CB8AC3E}">
        <p14:creationId xmlns:p14="http://schemas.microsoft.com/office/powerpoint/2010/main" val="30233259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362</Words>
  <Application>Microsoft Office PowerPoint</Application>
  <PresentationFormat>Grand écran</PresentationFormat>
  <Paragraphs>60</Paragraphs>
  <Slides>27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Aileron</vt:lpstr>
      <vt:lpstr>Arial</vt:lpstr>
      <vt:lpstr>Belleza</vt:lpstr>
      <vt:lpstr>Calibri</vt:lpstr>
      <vt:lpstr>Calibri Light</vt:lpstr>
      <vt:lpstr>Wingdings</vt:lpstr>
      <vt:lpstr>Thème Office</vt:lpstr>
      <vt:lpstr>2021   2022</vt:lpstr>
      <vt:lpstr>Entreprise d’Entrainement Pédagogique</vt:lpstr>
      <vt:lpstr>Présentation de l’EEP</vt:lpstr>
      <vt:lpstr>Les Titres Professionnels</vt:lpstr>
      <vt:lpstr>Organigramme de l’EEP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État des dépenses du 01/12/2021 au 31/03/2022</vt:lpstr>
      <vt:lpstr>Répartition en % des achats du 01/12/21 au 31/03/22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Samantha TASSIN</dc:creator>
  <cp:lastModifiedBy>Marie-Laure LEMISTRE</cp:lastModifiedBy>
  <cp:revision>12</cp:revision>
  <dcterms:created xsi:type="dcterms:W3CDTF">2022-05-13T12:05:50Z</dcterms:created>
  <dcterms:modified xsi:type="dcterms:W3CDTF">2022-05-18T14:13:33Z</dcterms:modified>
</cp:coreProperties>
</file>